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6" r:id="rId2"/>
    <p:sldId id="450" r:id="rId3"/>
    <p:sldId id="452" r:id="rId4"/>
    <p:sldId id="453" r:id="rId5"/>
    <p:sldId id="454" r:id="rId6"/>
    <p:sldId id="457" r:id="rId7"/>
    <p:sldId id="464" r:id="rId8"/>
    <p:sldId id="465" r:id="rId9"/>
    <p:sldId id="467" r:id="rId10"/>
    <p:sldId id="460" r:id="rId11"/>
    <p:sldId id="473" r:id="rId12"/>
    <p:sldId id="472" r:id="rId13"/>
    <p:sldId id="470" r:id="rId14"/>
    <p:sldId id="459" r:id="rId15"/>
    <p:sldId id="469" r:id="rId16"/>
    <p:sldId id="451" r:id="rId17"/>
    <p:sldId id="474" r:id="rId1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87D"/>
    <a:srgbClr val="D2EDDE"/>
    <a:srgbClr val="6E7649"/>
    <a:srgbClr val="9FC1D3"/>
    <a:srgbClr val="0067C6"/>
    <a:srgbClr val="9E1B34"/>
    <a:srgbClr val="5B97B1"/>
    <a:srgbClr val="6D4921"/>
    <a:srgbClr val="006699"/>
    <a:srgbClr val="FFE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85" autoAdjust="0"/>
  </p:normalViewPr>
  <p:slideViewPr>
    <p:cSldViewPr>
      <p:cViewPr>
        <p:scale>
          <a:sx n="64" d="100"/>
          <a:sy n="64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04EB80FE-A84F-4CFF-A01A-9ED8F77AC54F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1BD1BAC1-EE1C-4549-BA4C-5180A8B9F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46" tIns="46474" rIns="92946" bIns="46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46" tIns="46474" rIns="92946" bIns="46474" rtlCol="0"/>
          <a:lstStyle>
            <a:lvl1pPr algn="r">
              <a:defRPr sz="1200"/>
            </a:lvl1pPr>
          </a:lstStyle>
          <a:p>
            <a:fld id="{05781663-D8B5-4457-9428-1302B8E3DF9E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6" tIns="46474" rIns="92946" bIns="46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46" tIns="46474" rIns="92946" bIns="464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6" tIns="46474" rIns="92946" bIns="464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46" tIns="46474" rIns="92946" bIns="46474" rtlCol="0" anchor="b"/>
          <a:lstStyle>
            <a:lvl1pPr algn="r">
              <a:defRPr sz="1200"/>
            </a:lvl1pPr>
          </a:lstStyle>
          <a:p>
            <a:fld id="{EFC379E1-51D3-4D02-A015-D6E86C949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1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41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1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24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0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93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83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1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2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2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0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8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943600" cy="61277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0071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5943600" cy="609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0574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3657600"/>
            <a:ext cx="9144000" cy="0"/>
          </a:xfrm>
          <a:prstGeom prst="line">
            <a:avLst/>
          </a:prstGeom>
          <a:ln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odstock_logo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04801"/>
            <a:ext cx="2438400" cy="82602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781800" y="2057400"/>
            <a:ext cx="152400" cy="1600200"/>
          </a:xfrm>
          <a:prstGeom prst="rect">
            <a:avLst/>
          </a:prstGeom>
          <a:solidFill>
            <a:srgbClr val="433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934200" y="2057400"/>
            <a:ext cx="152400" cy="1600200"/>
          </a:xfrm>
          <a:prstGeom prst="rect">
            <a:avLst/>
          </a:prstGeom>
          <a:solidFill>
            <a:srgbClr val="CAB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WOODSTOCK INSTITUTE    |    MONTH YEAR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WOODSTOCK INSTITUTE    |    MONTH YEAR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FDC87D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WOODSTOCK INSTITUTE    |    MONTH YEAR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433B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CAB388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4196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odstock_logo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304800"/>
            <a:ext cx="2438400" cy="826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FDC87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FDC87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WOODSTOCK INSTITUTE    |    MONTH YEAR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71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433B67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433B67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71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WOODSTOCK INSTITUTE    |    MONTH YEAR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1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33B67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WOODSTOCK INSTITUTE    |    MONTH YEAR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WOODSTOCK INSTITUTE    |    MONTH YEAR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71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1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95D5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95D5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95D5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95D5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95D5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and@woodstockins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rand@woodstockinst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34200" y="1905000"/>
            <a:ext cx="152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81000" y="3429000"/>
            <a:ext cx="2514600" cy="3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March 17, 2015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ctrTitle" idx="4294967295"/>
          </p:nvPr>
        </p:nvSpPr>
        <p:spPr>
          <a:xfrm>
            <a:off x="381000" y="2362200"/>
            <a:ext cx="59436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Negative Equity: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 Continuing Problem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426720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Spencer M. Cowan  |  Vice President</a:t>
            </a:r>
          </a:p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 Institute   |   Chicago, Illinois</a:t>
            </a:r>
          </a:p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 312.368.0310   |   F 312.368.0316</a:t>
            </a:r>
          </a:p>
          <a:p>
            <a:pPr lvl="0">
              <a:defRPr/>
            </a:pPr>
            <a:r>
              <a:rPr lang="en-US" sz="1200" dirty="0" smtClean="0">
                <a:solidFill>
                  <a:srgbClr val="695D54"/>
                </a:solidFill>
                <a:latin typeface="Arial" pitchFamily="34" charset="0"/>
                <a:cs typeface="Arial" pitchFamily="34" charset="0"/>
                <a:hlinkClick r:id="rId3"/>
              </a:rPr>
              <a:t>scowan@woodstockinst.org</a:t>
            </a: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https://encrypted-tbn2.google.com/images?q=tbn:ANd9GcT-SCgZEOLLc4FrG8Z6P_fwD3J9NBYV1jU8Pn87H_ttaAJnvVeKgA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62000" y="5257800"/>
            <a:ext cx="381000" cy="381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43000" y="5309801"/>
            <a:ext cx="1303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woodstockinst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woodstockinst.org/media/stalker/icons/facebook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" y="5730701"/>
            <a:ext cx="381000" cy="381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43000" y="5782702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WoodstockInstitute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81800" y="1905000"/>
            <a:ext cx="76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29400" y="1905000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920874"/>
            <a:ext cx="2365838" cy="2025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From Chicago to Atlanta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1600199"/>
            <a:ext cx="7044003" cy="484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943600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Haas Institute for a Fair and Inclusive Society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Underwater America, 2015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Bubble, Bust, and Some Recovery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44363"/>
            <a:ext cx="8229600" cy="3837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2057400"/>
            <a:ext cx="16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Fully Recovered   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1584" y="2057400"/>
            <a:ext cx="2904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2057400"/>
            <a:ext cx="2057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Partially Recovered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2057400"/>
            <a:ext cx="1905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Not Recovered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943600"/>
            <a:ext cx="712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Raymond,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Elora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Kyungsoon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Wang, and Dan Immergluck. 2015. Race and Uneven Recovery: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Home Value Trajectories in Atlanta before and after the Housing Crisis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Uneven Recovery in Atlanta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68" y="1600200"/>
            <a:ext cx="7215632" cy="484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553200"/>
            <a:ext cx="229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Raymond et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2015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Atlanta Region Data 2013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21 county region</a:t>
            </a:r>
          </a:p>
          <a:p>
            <a:r>
              <a:rPr lang="en-US" dirty="0" smtClean="0"/>
              <a:t>Of the 50 zip codes nationally with the highest percentages of negative equity</a:t>
            </a:r>
          </a:p>
          <a:p>
            <a:pPr lvl="1"/>
            <a:r>
              <a:rPr lang="en-US" dirty="0" smtClean="0"/>
              <a:t>25 are in the Atlanta region</a:t>
            </a:r>
          </a:p>
          <a:p>
            <a:pPr lvl="1"/>
            <a:r>
              <a:rPr lang="en-US" dirty="0" smtClean="0"/>
              <a:t>9 of the top 10 are in the Atlanta region</a:t>
            </a:r>
          </a:p>
          <a:p>
            <a:pPr lvl="1"/>
            <a:r>
              <a:rPr lang="en-US" dirty="0" smtClean="0"/>
              <a:t>16 of the top 20 are in the Atlanta region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562600"/>
            <a:ext cx="3839513" cy="493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Haas Institute for a Fair and Inclusive Society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Underwater America,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25 Zip Code Data 2013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Between 56 and 76 percent of homeowners have negative equity</a:t>
            </a:r>
          </a:p>
          <a:p>
            <a:r>
              <a:rPr lang="en-US" dirty="0" smtClean="0"/>
              <a:t>24 of the zip codes are majority African American or Hispanic</a:t>
            </a:r>
          </a:p>
          <a:p>
            <a:r>
              <a:rPr lang="en-US" dirty="0" smtClean="0"/>
              <a:t>19 of the zip codes are 80 percent or more African American or Hispanic</a:t>
            </a:r>
          </a:p>
          <a:p>
            <a:r>
              <a:rPr lang="en-US" dirty="0" smtClean="0"/>
              <a:t>They have a combined population of over 839,000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19800"/>
            <a:ext cx="3839513" cy="493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Haas Institute for a Fair and Inclusive Society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Underwater America,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Negative Impacts of Negative Equity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Drives </a:t>
            </a:r>
            <a:r>
              <a:rPr lang="en-US" dirty="0" smtClean="0"/>
              <a:t>foreclosures</a:t>
            </a:r>
          </a:p>
          <a:p>
            <a:pPr lvl="1"/>
            <a:r>
              <a:rPr lang="en-US" dirty="0" smtClean="0"/>
              <a:t>can’t refinance or downsize</a:t>
            </a:r>
            <a:endParaRPr lang="en-US" dirty="0"/>
          </a:p>
          <a:p>
            <a:pPr lvl="1"/>
            <a:r>
              <a:rPr lang="en-US" dirty="0"/>
              <a:t>increase risk if LTV &gt; 110</a:t>
            </a:r>
          </a:p>
          <a:p>
            <a:pPr lvl="1"/>
            <a:r>
              <a:rPr lang="en-US" dirty="0"/>
              <a:t>7 times greater if LTV &gt;150</a:t>
            </a:r>
          </a:p>
          <a:p>
            <a:r>
              <a:rPr lang="en-US" dirty="0"/>
              <a:t>Limits opportunity</a:t>
            </a:r>
          </a:p>
          <a:p>
            <a:pPr lvl="1"/>
            <a:r>
              <a:rPr lang="en-US" dirty="0"/>
              <a:t>can’t </a:t>
            </a:r>
            <a:r>
              <a:rPr lang="en-US" dirty="0" smtClean="0"/>
              <a:t>move</a:t>
            </a:r>
            <a:endParaRPr lang="en-US" dirty="0"/>
          </a:p>
          <a:p>
            <a:r>
              <a:rPr lang="en-US" dirty="0"/>
              <a:t>Reduces incentive to maintain property</a:t>
            </a:r>
          </a:p>
          <a:p>
            <a:pPr lvl="1"/>
            <a:r>
              <a:rPr lang="en-US" dirty="0"/>
              <a:t>increases </a:t>
            </a:r>
            <a:r>
              <a:rPr lang="en-US" dirty="0" smtClean="0"/>
              <a:t>blight, with spillover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Policy Implications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find ways to get homeowners out of negative equity status</a:t>
            </a:r>
          </a:p>
          <a:p>
            <a:pPr lvl="1"/>
            <a:r>
              <a:rPr lang="en-US" dirty="0" smtClean="0"/>
              <a:t>principal reduction</a:t>
            </a:r>
          </a:p>
          <a:p>
            <a:pPr lvl="1"/>
            <a:r>
              <a:rPr lang="en-US" dirty="0" smtClean="0"/>
              <a:t>short sale, deed in lieu</a:t>
            </a:r>
            <a:endParaRPr lang="en-US" dirty="0"/>
          </a:p>
          <a:p>
            <a:r>
              <a:rPr lang="en-US" dirty="0" smtClean="0"/>
              <a:t>Need to act soon</a:t>
            </a:r>
          </a:p>
          <a:p>
            <a:pPr lvl="1"/>
            <a:r>
              <a:rPr lang="en-US" dirty="0" smtClean="0"/>
              <a:t>avoid spillover</a:t>
            </a:r>
          </a:p>
          <a:p>
            <a:pPr lvl="1"/>
            <a:r>
              <a:rPr lang="en-US" dirty="0" smtClean="0"/>
              <a:t>threat of resets on HELOCs</a:t>
            </a:r>
          </a:p>
        </p:txBody>
      </p:sp>
    </p:spTree>
    <p:extLst>
      <p:ext uri="{BB962C8B-B14F-4D97-AF65-F5344CB8AC3E}">
        <p14:creationId xmlns:p14="http://schemas.microsoft.com/office/powerpoint/2010/main" val="3184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34200" y="1905000"/>
            <a:ext cx="152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81000" y="3429000"/>
            <a:ext cx="2514600" cy="3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March 17, 2015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ctrTitle" idx="4294967295"/>
          </p:nvPr>
        </p:nvSpPr>
        <p:spPr>
          <a:xfrm>
            <a:off x="381000" y="2362200"/>
            <a:ext cx="59436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Negative Equity: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 Continuing Problem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426720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Spencer M. Cowan  |  Vice President</a:t>
            </a:r>
          </a:p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 Institute   |   Chicago, Illinois</a:t>
            </a:r>
          </a:p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 312.368.0310   |   F 312.368.0316</a:t>
            </a:r>
          </a:p>
          <a:p>
            <a:pPr lvl="0">
              <a:defRPr/>
            </a:pPr>
            <a:r>
              <a:rPr lang="en-US" sz="1200" dirty="0" smtClean="0">
                <a:solidFill>
                  <a:srgbClr val="695D54"/>
                </a:solidFill>
                <a:latin typeface="Arial" pitchFamily="34" charset="0"/>
                <a:cs typeface="Arial" pitchFamily="34" charset="0"/>
                <a:hlinkClick r:id="rId3"/>
              </a:rPr>
              <a:t>scowan@woodstockinst.org</a:t>
            </a: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https://encrypted-tbn2.google.com/images?q=tbn:ANd9GcT-SCgZEOLLc4FrG8Z6P_fwD3J9NBYV1jU8Pn87H_ttaAJnvVeKgA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62000" y="5257800"/>
            <a:ext cx="381000" cy="381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43000" y="5309801"/>
            <a:ext cx="1303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woodstockinst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woodstockinst.org/media/stalker/icons/facebook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" y="5730701"/>
            <a:ext cx="381000" cy="381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43000" y="5782702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WoodstockInstitute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81800" y="1905000"/>
            <a:ext cx="76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29400" y="1905000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920874"/>
            <a:ext cx="2365838" cy="20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Overview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and disclaimer</a:t>
            </a:r>
          </a:p>
          <a:p>
            <a:r>
              <a:rPr lang="en-US" dirty="0" smtClean="0"/>
              <a:t>Context for discussion of negative equity</a:t>
            </a:r>
          </a:p>
          <a:p>
            <a:pPr lvl="1"/>
            <a:r>
              <a:rPr lang="en-US" dirty="0" smtClean="0"/>
              <a:t>one of many symptoms of distress</a:t>
            </a:r>
          </a:p>
          <a:p>
            <a:r>
              <a:rPr lang="en-US" dirty="0" smtClean="0"/>
              <a:t>Distribution of the problem, data from:</a:t>
            </a:r>
          </a:p>
          <a:p>
            <a:pPr lvl="1"/>
            <a:r>
              <a:rPr lang="en-US" dirty="0" smtClean="0"/>
              <a:t>Chicago – end of 2011</a:t>
            </a:r>
          </a:p>
          <a:p>
            <a:pPr lvl="1"/>
            <a:r>
              <a:rPr lang="en-US" dirty="0" smtClean="0"/>
              <a:t>Underwater America – end of 2013</a:t>
            </a:r>
          </a:p>
          <a:p>
            <a:r>
              <a:rPr lang="en-US" dirty="0" smtClean="0"/>
              <a:t>Policy implications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Layering </a:t>
            </a:r>
            <a:r>
              <a:rPr lang="en-US" dirty="0" smtClean="0"/>
              <a:t>of Neighborhood Distress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Symptoms of distress</a:t>
            </a:r>
          </a:p>
          <a:p>
            <a:pPr lvl="1"/>
            <a:r>
              <a:rPr lang="en-US" dirty="0" smtClean="0"/>
              <a:t>do not occur in isolation</a:t>
            </a:r>
          </a:p>
          <a:p>
            <a:pPr lvl="1"/>
            <a:r>
              <a:rPr lang="en-US" dirty="0" smtClean="0"/>
              <a:t>predictable outcomes of past policies and practices</a:t>
            </a:r>
          </a:p>
          <a:p>
            <a:pPr lvl="1"/>
            <a:r>
              <a:rPr lang="en-US" dirty="0" smtClean="0"/>
              <a:t>clustering in predictable patterns</a:t>
            </a:r>
          </a:p>
          <a:p>
            <a:r>
              <a:rPr lang="en-US" dirty="0" smtClean="0"/>
              <a:t>Negative equity is one of multiple overlapping symptoms</a:t>
            </a:r>
          </a:p>
          <a:p>
            <a:pPr lvl="1"/>
            <a:r>
              <a:rPr lang="en-US" dirty="0" smtClean="0"/>
              <a:t>reinforced by existing policies</a:t>
            </a:r>
          </a:p>
        </p:txBody>
      </p:sp>
    </p:spTree>
    <p:extLst>
      <p:ext uri="{BB962C8B-B14F-4D97-AF65-F5344CB8AC3E}">
        <p14:creationId xmlns:p14="http://schemas.microsoft.com/office/powerpoint/2010/main" val="17572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Race and Patterns of Distress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Content Placeholder 2" descr="C:\Users\SCOWAN~1.WOO\AppData\Local\Temp\_AZTMP58_\Population_map_mk2.jpg"/>
          <p:cNvPicPr>
            <a:picLocks noChangeAspect="1" noChangeArrowheads="1"/>
          </p:cNvPicPr>
          <p:nvPr/>
        </p:nvPicPr>
        <p:blipFill>
          <a:blip r:embed="rId3" cstate="print"/>
          <a:srcRect l="7513" t="7899" r="7514" b="5717"/>
          <a:stretch>
            <a:fillRect/>
          </a:stretch>
        </p:blipFill>
        <p:spPr bwMode="auto">
          <a:xfrm>
            <a:off x="457200" y="1600200"/>
            <a:ext cx="3683727" cy="4846320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29200" y="1600199"/>
            <a:ext cx="374288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More Patterns of Distress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00199"/>
            <a:ext cx="3747736" cy="4846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600200"/>
            <a:ext cx="374288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Chicago Data Analysis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Mortgage data for 4</a:t>
            </a:r>
            <a:r>
              <a:rPr lang="en-US" baseline="30000" dirty="0"/>
              <a:t>th</a:t>
            </a:r>
            <a:r>
              <a:rPr lang="en-US" dirty="0"/>
              <a:t> Q 2011, zip code level, included:</a:t>
            </a:r>
          </a:p>
          <a:p>
            <a:pPr lvl="1"/>
            <a:r>
              <a:rPr lang="en-US" dirty="0"/>
              <a:t>LTV range</a:t>
            </a:r>
          </a:p>
          <a:p>
            <a:pPr lvl="1"/>
            <a:r>
              <a:rPr lang="en-US" dirty="0"/>
              <a:t>number of mortgaged properties</a:t>
            </a:r>
          </a:p>
          <a:p>
            <a:pPr lvl="1"/>
            <a:r>
              <a:rPr lang="en-US" dirty="0"/>
              <a:t>total amount of mortgage debt</a:t>
            </a:r>
          </a:p>
          <a:p>
            <a:pPr lvl="1"/>
            <a:r>
              <a:rPr lang="en-US" dirty="0"/>
              <a:t>total value of mortgaged properties</a:t>
            </a:r>
          </a:p>
          <a:p>
            <a:r>
              <a:rPr lang="en-US" dirty="0"/>
              <a:t>Merged with 2010 census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Negative Equity by Race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1600199"/>
            <a:ext cx="806786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Home Equity by Race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1600199"/>
            <a:ext cx="806786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Uneven Recovery, 2010 to 2014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MARCH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1600199"/>
            <a:ext cx="806786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64622</TotalTime>
  <Words>563</Words>
  <Application>Microsoft Office PowerPoint</Application>
  <PresentationFormat>On-screen Show (4:3)</PresentationFormat>
  <Paragraphs>120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Negative Equity:  A Continuing Problem</vt:lpstr>
      <vt:lpstr>Overview</vt:lpstr>
      <vt:lpstr>Layering of Neighborhood Distress</vt:lpstr>
      <vt:lpstr>Race and Patterns of Distress</vt:lpstr>
      <vt:lpstr>More Patterns of Distress</vt:lpstr>
      <vt:lpstr>Chicago Data Analysis</vt:lpstr>
      <vt:lpstr>Negative Equity by Race</vt:lpstr>
      <vt:lpstr>Home Equity by Race</vt:lpstr>
      <vt:lpstr>Uneven Recovery, 2010 to 2014</vt:lpstr>
      <vt:lpstr>From Chicago to Atlanta</vt:lpstr>
      <vt:lpstr>Bubble, Bust, and Some Recovery</vt:lpstr>
      <vt:lpstr>Uneven Recovery in Atlanta</vt:lpstr>
      <vt:lpstr>Atlanta Region Data 2013</vt:lpstr>
      <vt:lpstr>25 Zip Code Data 2013</vt:lpstr>
      <vt:lpstr>Negative Impacts of Negative Equity</vt:lpstr>
      <vt:lpstr>Policy Implications</vt:lpstr>
      <vt:lpstr>Negative Equity:  A Continuing Problem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Tom Feltner</dc:creator>
  <cp:lastModifiedBy>Susan Adams</cp:lastModifiedBy>
  <cp:revision>3031</cp:revision>
  <cp:lastPrinted>2015-03-03T22:37:08Z</cp:lastPrinted>
  <dcterms:created xsi:type="dcterms:W3CDTF">2010-04-29T19:39:01Z</dcterms:created>
  <dcterms:modified xsi:type="dcterms:W3CDTF">2015-03-16T17:53:26Z</dcterms:modified>
</cp:coreProperties>
</file>